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485" r:id="rId5"/>
    <p:sldId id="535" r:id="rId6"/>
    <p:sldId id="484" r:id="rId7"/>
    <p:sldId id="501" r:id="rId8"/>
    <p:sldId id="542" r:id="rId9"/>
    <p:sldId id="482" r:id="rId10"/>
    <p:sldId id="566" r:id="rId11"/>
    <p:sldId id="543" r:id="rId12"/>
    <p:sldId id="540" r:id="rId13"/>
    <p:sldId id="564" r:id="rId14"/>
    <p:sldId id="539" r:id="rId15"/>
    <p:sldId id="565" r:id="rId16"/>
    <p:sldId id="538" r:id="rId17"/>
    <p:sldId id="544" r:id="rId18"/>
    <p:sldId id="545" r:id="rId19"/>
    <p:sldId id="546" r:id="rId20"/>
    <p:sldId id="547" r:id="rId21"/>
    <p:sldId id="548" r:id="rId22"/>
    <p:sldId id="549" r:id="rId23"/>
    <p:sldId id="550" r:id="rId24"/>
    <p:sldId id="551" r:id="rId25"/>
    <p:sldId id="552" r:id="rId26"/>
    <p:sldId id="553" r:id="rId27"/>
    <p:sldId id="567" r:id="rId28"/>
    <p:sldId id="554" r:id="rId29"/>
    <p:sldId id="555" r:id="rId30"/>
    <p:sldId id="556" r:id="rId31"/>
    <p:sldId id="557" r:id="rId32"/>
    <p:sldId id="558" r:id="rId33"/>
    <p:sldId id="559" r:id="rId34"/>
    <p:sldId id="560" r:id="rId35"/>
    <p:sldId id="561" r:id="rId36"/>
    <p:sldId id="562" r:id="rId37"/>
    <p:sldId id="563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 lnSpcReduction="10000"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№ 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Характеристика предмета бухгалтерского учета. </a:t>
            </a:r>
          </a:p>
          <a:p>
            <a:pPr marL="109728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Объекты, обеспечивающие и составляющие финансово хозяйственную </a:t>
            </a:r>
          </a:p>
          <a:p>
            <a:pPr marL="109728" indent="0" algn="ctr"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деятельность организации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466090" indent="0" algn="ctr" eaLnBrk="0" hangingPunct="0">
              <a:buNone/>
            </a:pPr>
            <a:r>
              <a:rPr lang="ru-RU" sz="31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37677"/>
              </p:ext>
            </p:extLst>
          </p:nvPr>
        </p:nvGraphicFramePr>
        <p:xfrm>
          <a:off x="251520" y="548680"/>
          <a:ext cx="8496943" cy="4389120"/>
        </p:xfrm>
        <a:graphic>
          <a:graphicData uri="http://schemas.openxmlformats.org/drawingml/2006/table">
            <a:tbl>
              <a:tblPr/>
              <a:tblGrid>
                <a:gridCol w="8496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8472">
                <a:tc>
                  <a:txBody>
                    <a:bodyPr/>
                    <a:lstStyle/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u="none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ВНЕБОРОТНЫЕ АКТИВЫ 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такие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предметы и </a:t>
                      </a: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продукты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труда,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которые участвуют  в</a:t>
                      </a:r>
                      <a:r>
                        <a:rPr lang="ru-RU" sz="36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деятельности организации  длительный цикл 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(более 1 года), 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приносят организации экономические выгоды (доход)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6350" y="3370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03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К </a:t>
            </a:r>
            <a:r>
              <a:rPr lang="ru-RU" sz="4400" b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внеборотным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активам относят:</a:t>
            </a:r>
          </a:p>
          <a:p>
            <a:pPr lvl="0"/>
            <a:endParaRPr lang="ru-RU" sz="4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4400" b="1" dirty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основные средства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-нематериальные активы</a:t>
            </a:r>
          </a:p>
          <a:p>
            <a:pPr lvl="0"/>
            <a:r>
              <a:rPr lang="ru-RU" sz="4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-доходные вложения в материальные ценности</a:t>
            </a:r>
          </a:p>
          <a:p>
            <a:pPr lvl="0"/>
            <a:endParaRPr lang="ru-RU" sz="4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/>
            <a:endParaRPr lang="ru-RU" sz="44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353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018969"/>
              </p:ext>
            </p:extLst>
          </p:nvPr>
        </p:nvGraphicFramePr>
        <p:xfrm>
          <a:off x="395537" y="332657"/>
          <a:ext cx="8424936" cy="7309480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09480">
                <a:tc>
                  <a:txBody>
                    <a:bodyPr/>
                    <a:lstStyle/>
                    <a:p>
                      <a:pPr marL="25400" marR="2413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Основные средства </a:t>
                      </a: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это</a:t>
                      </a: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часть имущества, которая используется в деятельности </a:t>
                      </a: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организации 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длительное время (свыше 12 месяцев), не ограничена лимитом стоимости, не предусмотрена для перепродажи и способна приносить организации экономические выгоды (доход) в будущем</a:t>
                      </a: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3200" spc="-1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865753"/>
              </p:ext>
            </p:extLst>
          </p:nvPr>
        </p:nvGraphicFramePr>
        <p:xfrm>
          <a:off x="251520" y="188640"/>
          <a:ext cx="8568955" cy="7453497"/>
        </p:xfrm>
        <a:graphic>
          <a:graphicData uri="http://schemas.openxmlformats.org/drawingml/2006/table">
            <a:tbl>
              <a:tblPr/>
              <a:tblGrid>
                <a:gridCol w="856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53497">
                <a:tc>
                  <a:txBody>
                    <a:bodyPr/>
                    <a:lstStyle/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основным средствам относятся: </a:t>
                      </a:r>
                      <a:endParaRPr lang="ru-RU" sz="24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здания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сооружения, рабочие и силовые машины, оборудование, измерительные и регулирующие приборы и устройства, вычислительная техника, транспортные средства, инструмент, производственный и хозяйственный инвентарь и </a:t>
                      </a: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принадлежности,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многолетние насаждения, внутрихозяйственные дороги с твердым покрытием и прочие соответствующие объекты.</a:t>
                      </a: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Кроме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того, в составе основных средств учитываются</a:t>
                      </a: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капитальные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вложения в арендованные объекты основных средств, земельные участки, объекты природопользования (искусственные водоемы, недра и другие природные ресурсы</a:t>
                      </a:r>
                      <a:r>
                        <a:rPr lang="ru-RU" sz="2400" spc="-10" dirty="0">
                          <a:effectLst/>
                          <a:latin typeface="Times New Roman"/>
                          <a:ea typeface="Times New Roman"/>
                        </a:rPr>
                        <a:t>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8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699306"/>
              </p:ext>
            </p:extLst>
          </p:nvPr>
        </p:nvGraphicFramePr>
        <p:xfrm>
          <a:off x="179512" y="188640"/>
          <a:ext cx="8712968" cy="58184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НЕМАТЕРИАЛЬНЫЕ АКТИВЫ</a:t>
                      </a:r>
                      <a:r>
                        <a:rPr lang="ru-RU" sz="20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- </a:t>
                      </a:r>
                      <a:r>
                        <a:rPr lang="ru-RU" sz="20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это часть имущества, которая не имеет материально-вещественной формы (неосязаема), длительное время (свыше 12 </a:t>
                      </a:r>
                      <a:r>
                        <a:rPr lang="ru-RU" sz="20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месяцев</a:t>
                      </a:r>
                      <a:r>
                        <a:rPr lang="ru-RU" sz="20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используется в деятельности организации, не предусмотрена для перепродажи и способна приносить организации экономические выгоды (доход) в будущем.</a:t>
                      </a: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0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Общими </a:t>
                      </a:r>
                      <a:r>
                        <a:rPr lang="ru-RU" sz="20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признаками нематериальных активов являются: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000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отсутствие вещественных материальных форм;</a:t>
                      </a:r>
                    </a:p>
                    <a:p>
                      <a:pPr marL="342900" marR="2413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000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использование в течение длительного времени (свыше 12 месяцев) в производстве готовой продукции, при выполнении работ, оказании услуг либо применения в управлении организацией;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000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недопущение последующей перепродажи с целью получения дохода;</a:t>
                      </a:r>
                    </a:p>
                    <a:p>
                      <a:pPr marL="342900" marR="2413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000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приносить пользу организации (недопущение потерь, снижение себестоимости продукции, облегчение живого труда и т. д.)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+mj-lt"/>
                        <a:buAutoNum type="arabicParenR"/>
                        <a:tabLst>
                          <a:tab pos="373380" algn="l"/>
                        </a:tabLst>
                      </a:pPr>
                      <a:r>
                        <a:rPr lang="ru-RU" sz="2000" u="none" strike="noStrik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высокая степень определенности с получением будущей прибыли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389051"/>
              </p:ext>
            </p:extLst>
          </p:nvPr>
        </p:nvGraphicFramePr>
        <p:xfrm>
          <a:off x="179512" y="188640"/>
          <a:ext cx="8712968" cy="682752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254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     </a:t>
                      </a:r>
                    </a:p>
                    <a:p>
                      <a:pPr marL="254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НЕМАТЕРИАЛЬНЫЕ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АКТИВЫ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32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482600" marR="241300" indent="-45720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это 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часть имущества, которая не имеет материально-вещественной формы (неосязаема), длительное время (свыше 12 </a:t>
                      </a: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месяцев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используется в деятельности организации</a:t>
                      </a: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25400" marR="2413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 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предусмотрена для </a:t>
                      </a: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перепродажи </a:t>
                      </a:r>
                    </a:p>
                    <a:p>
                      <a:pPr marL="25400" marR="2413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320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</a:t>
                      </a:r>
                      <a:r>
                        <a:rPr lang="ru-RU" sz="3200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способна приносить организации экономические выгоды (доход) в будущем.</a:t>
                      </a:r>
                    </a:p>
                    <a:p>
                      <a:pPr marL="254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254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7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576060"/>
              </p:ext>
            </p:extLst>
          </p:nvPr>
        </p:nvGraphicFramePr>
        <p:xfrm>
          <a:off x="107504" y="116632"/>
          <a:ext cx="8928992" cy="5832648"/>
        </p:xfrm>
        <a:graphic>
          <a:graphicData uri="http://schemas.openxmlformats.org/drawingml/2006/table">
            <a:tbl>
              <a:tblPr/>
              <a:tblGrid>
                <a:gridCol w="8928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32648">
                <a:tc>
                  <a:txBody>
                    <a:bodyPr/>
                    <a:lstStyle/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нематериальным активам относятся</a:t>
                      </a: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316345" algn="r"/>
                        </a:tabLst>
                      </a:pP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—объекты интеллектуальной собственности, т. е. исключительное право на результаты интеллектуальной деятельности </a:t>
                      </a: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(право патентообладателя на изобретение, промышленный образец, полезную модель; авторское право на компьютерные программы, базы данных; право </a:t>
                      </a:r>
                      <a:r>
                        <a:rPr lang="ru-RU" sz="24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владельца </a:t>
                      </a: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товарный знак и знак обслуживания, наименование места происхождения товаров:	право</a:t>
                      </a:r>
                    </a:p>
                    <a:p>
                      <a:pPr marL="25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патентообладателя на селекционные достижения и пр.);</a:t>
                      </a:r>
                    </a:p>
                    <a:p>
                      <a:pPr marL="254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—деловая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репутация организации, т. е. денежная ее оценка;</a:t>
                      </a:r>
                    </a:p>
                    <a:p>
                      <a:pPr marL="254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—выполненные научно-исследовательские, опытно-конструкторские и </a:t>
                      </a:r>
                      <a:r>
                        <a:rPr lang="ru-RU" sz="24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технологические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работы (</a:t>
                      </a: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НИОКР), </a:t>
                      </a:r>
                      <a:r>
                        <a:rPr lang="ru-RU" sz="24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 которым получены положительные результаты при </a:t>
                      </a:r>
                      <a:r>
                        <a:rPr lang="ru-RU" sz="24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их использовании.</a:t>
                      </a:r>
                      <a:endParaRPr lang="ru-RU" sz="24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989205"/>
              </p:ext>
            </p:extLst>
          </p:nvPr>
        </p:nvGraphicFramePr>
        <p:xfrm>
          <a:off x="251520" y="188641"/>
          <a:ext cx="8712968" cy="530352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6584">
                <a:tc>
                  <a:txBody>
                    <a:bodyPr/>
                    <a:lstStyle/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ДОХОДНЫЕ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ВЛОЖЕНИЯ В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МАТЕРИАЛЬНЫЕЫЕ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ЦЕННОСИ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Представляют</a:t>
                      </a:r>
                      <a:r>
                        <a:rPr lang="ru-RU" sz="3200" b="1" i="0" spc="-4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собой</a:t>
                      </a:r>
                      <a:r>
                        <a:rPr lang="ru-RU" sz="3200" b="1" i="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объекты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материально-вещественной  формы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i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3200" b="1" i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здания, транспортные средства, </a:t>
                      </a:r>
                      <a:r>
                        <a:rPr lang="ru-RU" sz="3200" b="1" i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оборудование </a:t>
                      </a:r>
                      <a:r>
                        <a:rPr lang="ru-RU" sz="3200" b="1" i="1" spc="-8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Batang"/>
                          <a:cs typeface="Times New Roman" pitchFamily="18" charset="0"/>
                        </a:rPr>
                        <a:t>и </a:t>
                      </a:r>
                      <a:r>
                        <a:rPr lang="ru-RU" sz="3200" b="1" i="1" spc="-8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Batang"/>
                          <a:cs typeface="Times New Roman" pitchFamily="18" charset="0"/>
                        </a:rPr>
                        <a:t>др.),</a:t>
                      </a:r>
                      <a:r>
                        <a:rPr lang="ru-RU" sz="3200" b="1" i="1" spc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предназначенные для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редачи организации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 плату во временное пользование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целью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получения в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будущем экономической </a:t>
                      </a: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выгоды</a:t>
                      </a:r>
                      <a:r>
                        <a:rPr lang="ru-RU" sz="3200" b="1" i="0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(дохода)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14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529326"/>
              </p:ext>
            </p:extLst>
          </p:nvPr>
        </p:nvGraphicFramePr>
        <p:xfrm>
          <a:off x="179512" y="188640"/>
          <a:ext cx="8784976" cy="5256585"/>
        </p:xfrm>
        <a:graphic>
          <a:graphicData uri="http://schemas.openxmlformats.org/drawingml/2006/table">
            <a:tbl>
              <a:tblPr/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6585">
                <a:tc>
                  <a:txBody>
                    <a:bodyPr/>
                    <a:lstStyle/>
                    <a:p>
                      <a:pPr marL="38100" marR="241300" indent="4318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ДОЛГОСРОЧНЫЕ ФИНАНСОВЫЕ ВЛОЖЕНИЯ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представляют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собой ин­вестиции организации в государственные ценные бумаги, акции, облигации и иные ценные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бумаги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других организаций, уставные (складочные) капиталы других хозяйствующих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субъектов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нашей стране и за рубежом, а так же предоставленные займы другим юридическим и физическим лицам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14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079623"/>
              </p:ext>
            </p:extLst>
          </p:nvPr>
        </p:nvGraphicFramePr>
        <p:xfrm>
          <a:off x="179512" y="116632"/>
          <a:ext cx="8712968" cy="5341987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41987">
                <a:tc>
                  <a:txBody>
                    <a:bodyPr/>
                    <a:lstStyle/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составе имущества (активов) организации, кроме </a:t>
                      </a:r>
                      <a:r>
                        <a:rPr lang="ru-RU" sz="3200" b="1" spc="-1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внеоборотных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активов, большой удельный вес занимают </a:t>
                      </a:r>
                      <a:r>
                        <a:rPr lang="ru-RU" sz="3200" b="1" spc="1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оборотные активы,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состав которых входят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38100" marR="2413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—запасы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marL="381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—денежные средства;</a:t>
                      </a:r>
                    </a:p>
                    <a:p>
                      <a:pPr marL="38100" indent="431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дебиторская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задолженность;</a:t>
                      </a:r>
                    </a:p>
                    <a:p>
                      <a:pPr marL="38100" marR="533400" indent="4318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—краткосрочные финансовые сложения.</a:t>
                      </a: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6350" y="20304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5616624"/>
          </a:xfrm>
        </p:spPr>
        <p:txBody>
          <a:bodyPr>
            <a:normAutofit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1.Предмет и объекты бухгалтерского учета</a:t>
            </a:r>
          </a:p>
          <a:p>
            <a:pPr marL="624078" indent="-514350">
              <a:buAutoNum type="arabicPeriod"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Классификация экономических ресурсов активов предприятия</a:t>
            </a:r>
          </a:p>
          <a:p>
            <a:pPr marL="109728" indent="0">
              <a:buNone/>
            </a:pPr>
            <a:endParaRPr lang="ru-RU" sz="3200" b="1" i="0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Классификация капитала и обязательств</a:t>
            </a: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123916"/>
              </p:ext>
            </p:extLst>
          </p:nvPr>
        </p:nvGraphicFramePr>
        <p:xfrm>
          <a:off x="323528" y="476672"/>
          <a:ext cx="8496943" cy="5364480"/>
        </p:xfrm>
        <a:graphic>
          <a:graphicData uri="http://schemas.openxmlformats.org/drawingml/2006/table">
            <a:tbl>
              <a:tblPr/>
              <a:tblGrid>
                <a:gridCol w="8496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68472">
                <a:tc>
                  <a:txBody>
                    <a:bodyPr/>
                    <a:lstStyle/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u="none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ОБОРОТНЫЕ </a:t>
                      </a:r>
                      <a:r>
                        <a:rPr lang="ru-RU" sz="3200" b="1" u="none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АКТИВЫ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такие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предметы и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продукты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труда,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которые участвуют  в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деятельности организации  всего лишь один раз, 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при этом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сразу теряют свою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форму,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сразу передают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стоимость издержкам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производства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обращения,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8100" marR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последовательно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проходя стадии кругооборота.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6350" y="3370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462616"/>
              </p:ext>
            </p:extLst>
          </p:nvPr>
        </p:nvGraphicFramePr>
        <p:xfrm>
          <a:off x="395536" y="858820"/>
          <a:ext cx="8208912" cy="329026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90260">
                <a:tc>
                  <a:txBody>
                    <a:bodyPr/>
                    <a:lstStyle/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u="sng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i="1" u="sng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Запасы</a:t>
                      </a:r>
                      <a:r>
                        <a:rPr lang="ru-RU" sz="3600" b="1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32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участвуют в процессе производства и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полностью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потребляются.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Их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стоимость включается в стоимость вновь созданного продукта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семена, доски,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т.д.)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514564"/>
              </p:ext>
            </p:extLst>
          </p:nvPr>
        </p:nvGraphicFramePr>
        <p:xfrm>
          <a:off x="179512" y="188640"/>
          <a:ext cx="8712967" cy="5818460"/>
        </p:xfrm>
        <a:graphic>
          <a:graphicData uri="http://schemas.openxmlformats.org/drawingml/2006/table">
            <a:tbl>
              <a:tblPr/>
              <a:tblGrid>
                <a:gridCol w="8712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38100" marR="241300" indent="1905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u="sng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4000" b="1" i="0" u="sng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Денежные </a:t>
                      </a:r>
                      <a:r>
                        <a:rPr lang="ru-RU" sz="4000" b="1" i="0" u="sng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</a:t>
                      </a:r>
                      <a:r>
                        <a:rPr lang="ru-RU" sz="4000" b="1" i="0" u="sng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 могут размещать </a:t>
                      </a:r>
                      <a:r>
                        <a:rPr lang="ru-RU" sz="40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кассе</a:t>
                      </a:r>
                      <a:r>
                        <a:rPr lang="ru-RU" sz="40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виде наличности или </a:t>
                      </a: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денежных</a:t>
                      </a:r>
                      <a:r>
                        <a:rPr lang="ru-RU" sz="40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документов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а так же </a:t>
                      </a:r>
                      <a:r>
                        <a:rPr lang="ru-RU" sz="40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расчетных, валютных и специальных счетах</a:t>
                      </a:r>
                      <a:r>
                        <a:rPr lang="ru-RU" sz="40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в банках.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069905"/>
              </p:ext>
            </p:extLst>
          </p:nvPr>
        </p:nvGraphicFramePr>
        <p:xfrm>
          <a:off x="179512" y="188640"/>
          <a:ext cx="8496944" cy="5818460"/>
        </p:xfrm>
        <a:graphic>
          <a:graphicData uri="http://schemas.openxmlformats.org/drawingml/2006/table">
            <a:tbl>
              <a:tblPr/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18460">
                <a:tc>
                  <a:txBody>
                    <a:bodyPr/>
                    <a:lstStyle/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0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i="0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кассе организации</a:t>
                      </a:r>
                      <a:r>
                        <a:rPr lang="ru-RU" sz="3200" b="1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хранятся денежные средства в пределах установленного лимита и могут расходоваться на выплату заработной платы работникам,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выдачу денег под отчет на служебные командировки, </a:t>
                      </a:r>
                      <a:endParaRPr lang="ru-RU" sz="32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хозяйственные нужды, для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приобретения материальных ценностей</a:t>
                      </a: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1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289691"/>
              </p:ext>
            </p:extLst>
          </p:nvPr>
        </p:nvGraphicFramePr>
        <p:xfrm>
          <a:off x="323528" y="188640"/>
          <a:ext cx="8712968" cy="5904656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04656">
                <a:tc>
                  <a:txBody>
                    <a:bodyPr/>
                    <a:lstStyle/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 свободные денежные средства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организации хранят </a:t>
                      </a:r>
                      <a:r>
                        <a:rPr lang="ru-RU" sz="2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расчетных счетах в банках,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на которые поступают денежные средства наличным и безналичным путем от продажи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продукции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товаров, от оказания услуг и выполнения на сторону работ.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Расходуются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денежные средства с этих счетов также наличным и безналичным путем по всем видам деятельности организации: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-на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расходы по заготовлению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запасов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товаров,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-на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осуществление производ­ственных затрат и затрат на капитальные вложения (строительство и приобретение объектов основных средств и т. д.).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465901"/>
              </p:ext>
            </p:extLst>
          </p:nvPr>
        </p:nvGraphicFramePr>
        <p:xfrm>
          <a:off x="251520" y="116632"/>
          <a:ext cx="8568952" cy="5890468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90468">
                <a:tc>
                  <a:txBody>
                    <a:bodyPr/>
                    <a:lstStyle/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Дебиторская задолженность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возникает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связи с тем, что момент продажи готовой продукции и товаров, оказания услуг и </a:t>
                      </a:r>
                      <a:r>
                        <a:rPr lang="ru-RU" sz="3600" b="1" spc="-10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вьполнения</a:t>
                      </a: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работ не всегда совпадает с моментом его оплаты.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связи с этим возникает дебиторская задолженность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241300" indent="1905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(«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дебитор» — это должник).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71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583058"/>
              </p:ext>
            </p:extLst>
          </p:nvPr>
        </p:nvGraphicFramePr>
        <p:xfrm>
          <a:off x="611560" y="548680"/>
          <a:ext cx="8208912" cy="4937760"/>
        </p:xfrm>
        <a:graphic>
          <a:graphicData uri="http://schemas.openxmlformats.org/drawingml/2006/table">
            <a:tbl>
              <a:tblPr/>
              <a:tblGrid>
                <a:gridCol w="8208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57389">
                <a:tc>
                  <a:txBody>
                    <a:bodyPr/>
                    <a:lstStyle/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Краткосрочными финансовыми вложениями</a:t>
                      </a:r>
                      <a:r>
                        <a:rPr lang="ru-RU" sz="36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36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являются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те же экономические и учетные категории, которые относятся </a:t>
                      </a:r>
                      <a:endParaRPr lang="ru-RU" sz="36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6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 </a:t>
                      </a:r>
                      <a:r>
                        <a:rPr lang="ru-RU" sz="36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долгосрочным финансовым инвестициям, только срок этих вложений, включая предоставление займов, не должен превышать 12 месяцев.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33829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653438"/>
            <a:ext cx="8640960" cy="36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</a:t>
            </a:r>
            <a:r>
              <a:rPr lang="ru-RU" sz="44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ru-RU" sz="4400" b="1" spc="-5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44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Классификация капитала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обязательств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1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0224009"/>
              </p:ext>
            </p:extLst>
          </p:nvPr>
        </p:nvGraphicFramePr>
        <p:xfrm>
          <a:off x="179512" y="260649"/>
          <a:ext cx="8640961" cy="5486400"/>
        </p:xfrm>
        <a:graphic>
          <a:graphicData uri="http://schemas.openxmlformats.org/drawingml/2006/table">
            <a:tbl>
              <a:tblPr/>
              <a:tblGrid>
                <a:gridCol w="86409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79810">
                <a:tc>
                  <a:txBody>
                    <a:bodyPr/>
                    <a:lstStyle/>
                    <a:p>
                      <a:pPr marL="25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 </a:t>
                      </a:r>
                      <a:endParaRPr lang="ru-RU" sz="24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 активы организации имеют различные источники образования, т. е. источники создания и появления имущества в составе хозяйствующего или экономического субъекта.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связи с этим все 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имущество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(активы) организации можно классифицировать по источникам их образования.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определенным признакам все источники образования имущества организации подразделяются на собственные источники и заемные (привлеченные) обязательства, которые получили название «Пассивы».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568743"/>
              </p:ext>
            </p:extLst>
          </p:nvPr>
        </p:nvGraphicFramePr>
        <p:xfrm>
          <a:off x="251520" y="188640"/>
          <a:ext cx="8640960" cy="5364480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35795">
                <a:tc>
                  <a:txBody>
                    <a:bodyPr/>
                    <a:lstStyle/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образования собственного имущества</a:t>
                      </a:r>
                      <a:r>
                        <a:rPr lang="ru-RU" sz="4400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организации делятся на </a:t>
                      </a:r>
                      <a:endParaRPr lang="ru-RU" sz="4400" i="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400" i="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400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4400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Ка­питал»,</a:t>
                      </a:r>
                      <a:r>
                        <a:rPr lang="ru-RU" sz="4400" i="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 </a:t>
                      </a:r>
                      <a:r>
                        <a:rPr lang="ru-RU" sz="4400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образования заемного имущества «Долгосрочные </a:t>
                      </a:r>
                      <a:r>
                        <a:rPr lang="ru-RU" sz="4400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обязательства» </a:t>
                      </a:r>
                      <a:r>
                        <a:rPr lang="ru-RU" sz="4400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«Краткосрочные обязательства</a:t>
                      </a:r>
                      <a:r>
                        <a:rPr lang="ru-RU" sz="4400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».</a:t>
                      </a:r>
                      <a:endParaRPr lang="ru-RU" sz="4400" i="1" spc="-4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351064"/>
            <a:ext cx="8640960" cy="2287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2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Предмет и объекты бухгалтерского учета</a:t>
            </a: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257365"/>
              </p:ext>
            </p:extLst>
          </p:nvPr>
        </p:nvGraphicFramePr>
        <p:xfrm>
          <a:off x="467544" y="548680"/>
          <a:ext cx="8424936" cy="4607803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07803">
                <a:tc>
                  <a:txBody>
                    <a:bodyPr/>
                    <a:lstStyle/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группа </a:t>
                      </a:r>
                      <a:r>
                        <a:rPr lang="ru-RU" sz="4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пассивов </a:t>
                      </a:r>
                      <a:r>
                        <a:rPr lang="ru-RU" sz="4800" b="1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4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 и </a:t>
                      </a:r>
                      <a:r>
                        <a:rPr lang="ru-RU" sz="4800" b="1" i="1" spc="-4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резервы»</a:t>
                      </a:r>
                      <a:r>
                        <a:rPr lang="ru-RU" sz="4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относятся </a:t>
                      </a:r>
                      <a:r>
                        <a:rPr lang="ru-RU" sz="4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следующие источники образования собственного имущества: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963203"/>
              </p:ext>
            </p:extLst>
          </p:nvPr>
        </p:nvGraphicFramePr>
        <p:xfrm>
          <a:off x="650403" y="404664"/>
          <a:ext cx="7843193" cy="6120680"/>
        </p:xfrm>
        <a:graphic>
          <a:graphicData uri="http://schemas.openxmlformats.org/drawingml/2006/table">
            <a:tbl>
              <a:tblPr/>
              <a:tblGrid>
                <a:gridCol w="7843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20680">
                <a:tc>
                  <a:txBody>
                    <a:bodyPr/>
                    <a:lstStyle/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40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-уставный капитал;</a:t>
                      </a:r>
                      <a:r>
                        <a:rPr lang="ru-RU" sz="40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-прибыль;</a:t>
                      </a:r>
                      <a:r>
                        <a:rPr lang="ru-RU" sz="40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-добавоч</a:t>
                      </a:r>
                      <a:r>
                        <a:rPr lang="ru-RU" sz="40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ный </a:t>
                      </a: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капитал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 </a:t>
                      </a:r>
                      <a:endParaRPr lang="ru-RU" sz="40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-резервный </a:t>
                      </a:r>
                      <a:r>
                        <a:rPr lang="ru-RU" sz="40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капитал; </a:t>
                      </a:r>
                      <a:endParaRPr lang="ru-RU" sz="40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0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-целевое       финансирование.</a:t>
                      </a:r>
                      <a:endParaRPr lang="ru-RU" sz="40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27163" y="1481138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03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03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406525" y="2547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025514"/>
              </p:ext>
            </p:extLst>
          </p:nvPr>
        </p:nvGraphicFramePr>
        <p:xfrm>
          <a:off x="539552" y="404664"/>
          <a:ext cx="7945606" cy="4876800"/>
        </p:xfrm>
        <a:graphic>
          <a:graphicData uri="http://schemas.openxmlformats.org/drawingml/2006/table">
            <a:tbl>
              <a:tblPr/>
              <a:tblGrid>
                <a:gridCol w="7945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13994">
                <a:tc>
                  <a:txBody>
                    <a:bodyPr/>
                    <a:lstStyle/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Основным </a:t>
                      </a:r>
                      <a:r>
                        <a:rPr lang="ru-RU" sz="3200" spc="-10" baseline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источником образования собственных средств является </a:t>
                      </a:r>
                      <a:endParaRPr lang="ru-RU" sz="3200" spc="-1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УСТАВНЫЙ </a:t>
                      </a:r>
                      <a:r>
                        <a:rPr lang="ru-RU" sz="3200" spc="-10" baseline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КАПИТАЛ, </a:t>
                      </a:r>
                      <a:endParaRPr lang="ru-RU" sz="3200" spc="-1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который </a:t>
                      </a:r>
                      <a:r>
                        <a:rPr lang="ru-RU" sz="3200" spc="-10" baseline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образуется по-разному в зависимости от организационно-правовой формы организации на момент ее создания</a:t>
                      </a: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spc="-10" baseline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процессе ее дальнейшей деятельности источником становится нераспределенная прибыль </a:t>
                      </a:r>
                      <a:r>
                        <a:rPr lang="ru-RU" sz="3200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др</a:t>
                      </a:r>
                      <a:r>
                        <a:rPr lang="ru-RU" sz="3200" b="1" spc="-5" baseline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7163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8689609"/>
              </p:ext>
            </p:extLst>
          </p:nvPr>
        </p:nvGraphicFramePr>
        <p:xfrm>
          <a:off x="179512" y="260648"/>
          <a:ext cx="8712968" cy="5547360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30428">
                <a:tc>
                  <a:txBody>
                    <a:bodyPr/>
                    <a:lstStyle/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является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положительным финансовым результатом деятельности организации в отчетном году и слагается из финансового результата от обычных видов деятельности,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также прочих доходов и расходов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 </a:t>
                      </a:r>
                      <a:endParaRPr lang="ru-RU" sz="2800" b="1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основной </a:t>
                      </a:r>
                      <a:r>
                        <a:rPr lang="ru-RU" sz="28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 формирования собственного имущества организации, создания и пополнения других капиталов (фондов) и часть ее может быть направлена на дополнительную оплату работников</a:t>
                      </a: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25400" marR="12700" indent="2032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800" spc="-1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7163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842768"/>
              </p:ext>
            </p:extLst>
          </p:nvPr>
        </p:nvGraphicFramePr>
        <p:xfrm>
          <a:off x="179512" y="188640"/>
          <a:ext cx="8568952" cy="5730240"/>
        </p:xfrm>
        <a:graphic>
          <a:graphicData uri="http://schemas.openxmlformats.org/drawingml/2006/table">
            <a:tbl>
              <a:tblPr/>
              <a:tblGrid>
                <a:gridCol w="8568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81946">
                <a:tc>
                  <a:txBody>
                    <a:bodyPr/>
                    <a:lstStyle/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Добавочный капитал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организации образуется за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счет:</a:t>
                      </a: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—прироста стоимости </a:t>
                      </a:r>
                      <a:r>
                        <a:rPr lang="ru-RU" sz="3200" b="1" spc="-1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внеоборотных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активов, определяемый по результатам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их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переоценки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;</a:t>
                      </a: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—эмиссионного дохода, который определяется как разница между продажной и номинальной стоимостью реализованных акций (в акционерных обществах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).</a:t>
                      </a: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7163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8244069"/>
              </p:ext>
            </p:extLst>
          </p:nvPr>
        </p:nvGraphicFramePr>
        <p:xfrm>
          <a:off x="179512" y="188640"/>
          <a:ext cx="8640960" cy="5852160"/>
        </p:xfrm>
        <a:graphic>
          <a:graphicData uri="http://schemas.openxmlformats.org/drawingml/2006/table">
            <a:tbl>
              <a:tblPr/>
              <a:tblGrid>
                <a:gridCol w="8640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896544">
                <a:tc>
                  <a:txBody>
                    <a:bodyPr/>
                    <a:lstStyle/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Резервный капитал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создается в организации за счет прибыли и предназначен для покрытия убытков в отчетном году, погашения облигаций акционерного общества и других целей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12700" indent="2032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i="1" spc="-4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Целевое финансирование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— это не только безвозмездное поступление денежных средств из государственного бюджета на мероприятия целевого назначения, но и поступления от различных юридических и физических лиц, включая спонсорскую помощь.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27163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98701"/>
              </p:ext>
            </p:extLst>
          </p:nvPr>
        </p:nvGraphicFramePr>
        <p:xfrm>
          <a:off x="179512" y="188641"/>
          <a:ext cx="8712968" cy="9433247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33247">
                <a:tc>
                  <a:txBody>
                    <a:bodyPr/>
                    <a:lstStyle/>
                    <a:p>
                      <a:pPr marL="25400" marR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К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источникам образования заемного и привлеченного имущества (обязательства), или пассивам относятся кредиты банков и займы, а также кредиторская задолженность юридических и физических лиц.</a:t>
                      </a:r>
                    </a:p>
                    <a:p>
                      <a:pPr marL="25400" marR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  Кредиты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банков и займы подразделяются на долгосрочные (долгосрочные обязательства) и краткосрочные (краткосрочные обязательства). Долгосрочные кредиты и займы предоставляются на срок свыше 1 года, краткосрочные — на срок ф) 12 месяцев.</a:t>
                      </a:r>
                    </a:p>
                    <a:p>
                      <a:pPr marL="25400" marR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400" spc="-1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5400" marR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ЗАЙМЫ </a:t>
                      </a:r>
                      <a:r>
                        <a:rPr lang="ru-RU" sz="2400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представляют собой коммерческий кредит. Сущность коммерческого кредита состоит в том, что одна организация (заимодавец) при наличии соответствующей лицензии может предоставить другой организации (заемщику) денежную или натуральную ссуду. При коммерческом кредитовании действуют первые четыре принципа банковского кредитования.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98588" y="154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78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107277"/>
              </p:ext>
            </p:extLst>
          </p:nvPr>
        </p:nvGraphicFramePr>
        <p:xfrm>
          <a:off x="323528" y="260648"/>
          <a:ext cx="8424936" cy="5681841"/>
        </p:xfrm>
        <a:graphic>
          <a:graphicData uri="http://schemas.openxmlformats.org/drawingml/2006/table">
            <a:tbl>
              <a:tblPr/>
              <a:tblGrid>
                <a:gridCol w="8424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81841">
                <a:tc>
                  <a:txBody>
                    <a:bodyPr/>
                    <a:lstStyle/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КРЕДИТОРСКАЯ ЗАДОЛЖЕННОСТЬ может возникать перед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3200" b="1" spc="-1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03200" marR="12700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—поставщиками за полученные, но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</a:t>
                      </a:r>
                      <a:r>
                        <a:rPr lang="ru-RU" sz="3200" b="1" spc="-1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оплаченные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материально</a:t>
                      </a:r>
                      <a:r>
                        <a:rPr lang="ru-RU" sz="3200" b="1" spc="-1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­- производственные </a:t>
                      </a: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ценности;</a:t>
                      </a:r>
                    </a:p>
                    <a:p>
                      <a:pPr marL="25400" indent="1778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—подрядчиками за выполненные, но не оплаченные работы, услуги;</a:t>
                      </a:r>
                    </a:p>
                    <a:p>
                      <a:pPr marL="203200" marR="2540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200" b="1" spc="-1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—государственными внебюджетными фондами по уплате единого социального налога и др.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98588" y="154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4000" dirty="0">
                <a:solidFill>
                  <a:srgbClr val="C00000"/>
                </a:solidFill>
                <a:latin typeface="Times New Roman"/>
                <a:ea typeface="Times New Roman"/>
              </a:rPr>
              <a:t>Предметом бухгалтерского учета </a:t>
            </a:r>
            <a:endParaRPr lang="ru-RU" sz="400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49580" algn="ctr">
              <a:spcAft>
                <a:spcPts val="0"/>
              </a:spcAft>
            </a:pPr>
            <a:endParaRPr lang="ru-RU" sz="4000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49580" algn="ctr">
              <a:spcAft>
                <a:spcPts val="0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является упорядоченная 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и регламентированная информационная система, отражающая совокупность имущества по составу и размещению, </a:t>
            </a:r>
            <a:endParaRPr lang="ru-RU" sz="36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449580" algn="ctr">
              <a:spcAft>
                <a:spcPts val="0"/>
              </a:spcAft>
            </a:pPr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 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источникам их образования, хозяйственные операции и результаты деятельности предприятия в денежном выражении</a:t>
            </a:r>
          </a:p>
          <a:p>
            <a:pPr indent="449580" algn="just">
              <a:spcAft>
                <a:spcPts val="0"/>
              </a:spcAft>
            </a:pPr>
            <a:endParaRPr lang="ru-RU" sz="2800" dirty="0" smtClean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71296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/>
            <a:endParaRPr lang="ru-RU" sz="28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indent="449580" algn="ctr"/>
            <a:r>
              <a:rPr lang="ru-RU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Предметом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бухгалтерского учета </a:t>
            </a:r>
            <a:endParaRPr lang="ru-RU" sz="32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49580" algn="ctr"/>
            <a:endParaRPr lang="ru-RU" sz="3200" b="1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49580" algn="ctr"/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 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обобщенном виде выступает финансово-хозяйственная деятельность организации. </a:t>
            </a:r>
            <a:endParaRPr lang="ru-RU" sz="36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449580" algn="ctr"/>
            <a:endParaRPr lang="ru-RU" sz="36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449580" algn="ctr"/>
            <a:r>
              <a:rPr lang="ru-RU" sz="36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 </a:t>
            </a:r>
            <a:r>
              <a:rPr lang="ru-RU" sz="3600" dirty="0">
                <a:solidFill>
                  <a:srgbClr val="002060"/>
                </a:solidFill>
                <a:latin typeface="Times New Roman"/>
                <a:ea typeface="Times New Roman"/>
              </a:rPr>
              <a:t>более конкретном содержании он состоит из многочисленных и разнообразных объектов, которые могут объединяться в две группы:</a:t>
            </a:r>
          </a:p>
        </p:txBody>
      </p:sp>
    </p:spTree>
    <p:extLst>
      <p:ext uri="{BB962C8B-B14F-4D97-AF65-F5344CB8AC3E}">
        <p14:creationId xmlns:p14="http://schemas.microsoft.com/office/powerpoint/2010/main" val="5551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объекты, обеспечивающие хозяйственную деятельность организации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;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объекты, составляющие хозяйственную деятельность организации. </a:t>
            </a:r>
            <a:endParaRPr lang="ru-RU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К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первой группе относятся имущество организации, состоящее из различных видов средств и обязательств, </a:t>
            </a:r>
            <a:endParaRPr lang="ru-RU" sz="32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endParaRPr lang="ru-RU" sz="32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ко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второй - хозяйственные процессы и их результаты.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Для эффективного использования активов необходимо знать, какие его виды имеются в организации и как они размещены, а также источники образования этого имущества и их целевое назначение.</a:t>
            </a: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228600" algn="just"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Поэтому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необходима классификация имущества в двух разрезах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indent="228600"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514350" indent="-514350" algn="just">
              <a:spcAft>
                <a:spcPts val="0"/>
              </a:spcAft>
              <a:buAutoNum type="arabicParenR"/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составу и размещению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;</a:t>
            </a:r>
          </a:p>
          <a:p>
            <a:pPr algn="just">
              <a:spcAft>
                <a:spcPts val="0"/>
              </a:spcAft>
            </a:pPr>
            <a:endParaRPr lang="ru-RU" sz="32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2) по источникам образования и назначению.</a:t>
            </a:r>
            <a:endParaRPr lang="ru-RU" sz="32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7544" y="908721"/>
            <a:ext cx="77048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Вопрос 2.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Классификация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экономических ресурсов активов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предприятия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3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  <a:latin typeface="Times New Roman"/>
                <a:ea typeface="Times New Roman"/>
              </a:rPr>
              <a:t>По составу и размещению имущество </a:t>
            </a:r>
            <a:r>
              <a:rPr lang="ru-RU" sz="4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подразделяется на </a:t>
            </a:r>
            <a:r>
              <a:rPr lang="ru-RU" sz="4000" dirty="0">
                <a:solidFill>
                  <a:srgbClr val="002060"/>
                </a:solidFill>
                <a:latin typeface="Times New Roman"/>
                <a:ea typeface="Times New Roman"/>
              </a:rPr>
              <a:t>следующие основные группы</a:t>
            </a:r>
            <a:r>
              <a:rPr lang="ru-RU" sz="4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r>
              <a:rPr lang="ru-RU" sz="40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</a:p>
          <a:p>
            <a:r>
              <a:rPr lang="ru-RU" sz="4000" b="1" dirty="0" err="1" smtClean="0">
                <a:solidFill>
                  <a:srgbClr val="002060"/>
                </a:solidFill>
                <a:latin typeface="Times New Roman"/>
                <a:ea typeface="Times New Roman"/>
              </a:rPr>
              <a:t>внеборотные</a:t>
            </a:r>
            <a:r>
              <a:rPr lang="ru-RU" sz="4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ea typeface="Times New Roman"/>
              </a:rPr>
              <a:t>активы, </a:t>
            </a:r>
            <a:endParaRPr lang="ru-RU" sz="40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endParaRPr lang="ru-RU" sz="40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4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оборотные активы </a:t>
            </a: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етро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3218</TotalTime>
  <Words>1490</Words>
  <Application>Microsoft Office PowerPoint</Application>
  <PresentationFormat>Экран (4:3)</PresentationFormat>
  <Paragraphs>237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6" baseType="lpstr">
      <vt:lpstr>Arial</vt:lpstr>
      <vt:lpstr>Batang</vt:lpstr>
      <vt:lpstr>Lucida Sans Unicode</vt:lpstr>
      <vt:lpstr>Symbol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292</cp:revision>
  <dcterms:created xsi:type="dcterms:W3CDTF">2012-09-12T07:06:13Z</dcterms:created>
  <dcterms:modified xsi:type="dcterms:W3CDTF">2022-09-09T08:28:11Z</dcterms:modified>
</cp:coreProperties>
</file>